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684" r:id="rId4"/>
    <p:sldMasterId id="2147483696" r:id="rId5"/>
  </p:sldMasterIdLst>
  <p:notesMasterIdLst>
    <p:notesMasterId r:id="rId1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-17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EEF9D9-8130-904F-B4FA-29FF4799A61B}" type="datetimeFigureOut">
              <a:rPr lang="en-US" smtClean="0"/>
              <a:t>9/29/14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B4179-CF8E-F341-8AA7-CA391AA7DD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18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XXX note that won’t work well if reading a single</a:t>
            </a:r>
            <a:r>
              <a:rPr lang="en-US" baseline="0" dirty="0" smtClean="0"/>
              <a:t> record, or updating – explain why -- retitle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187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Writes performance</a:t>
            </a:r>
            <a:r>
              <a:rPr lang="en-US" baseline="0" dirty="0" smtClean="0"/>
              <a:t> was a surprise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346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553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txBody>
          <a:bodyPr/>
          <a:lstStyle/>
          <a:p>
            <a:pPr marL="39688">
              <a:spcBef>
                <a:spcPts val="413"/>
              </a:spcBef>
            </a:pPr>
            <a:r>
              <a:rPr lang="en-US" dirty="0" smtClean="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Should</a:t>
            </a:r>
            <a:r>
              <a:rPr lang="en-US" baseline="0" dirty="0" smtClean="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be at 30 minutes here.</a:t>
            </a:r>
            <a:endParaRPr lang="en-US" dirty="0">
              <a:solidFill>
                <a:srgbClr val="000000"/>
              </a:solidFill>
              <a:latin typeface="Arial" charset="0"/>
              <a:cs typeface="Arial" charset="0"/>
              <a:sym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B4179-CF8E-F341-8AA7-CA391AA7DDD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10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09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001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672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608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965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983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9943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3133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2676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9074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415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45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985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759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437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6083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0825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194519"/>
      </p:ext>
    </p:extLst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9107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098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8441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88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090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458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660122"/>
      </p:ext>
    </p:extLst>
  </p:cSld>
  <p:clrMapOvr>
    <a:masterClrMapping/>
  </p:clrMapOvr>
  <p:transition xmlns:p14="http://schemas.microsoft.com/office/powerpoint/2010/main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9452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2189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4091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9117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971755"/>
      </p:ext>
    </p:extLst>
  </p:cSld>
  <p:clrMapOvr>
    <a:masterClrMapping/>
  </p:clrMapOvr>
  <p:transition xmlns:p14="http://schemas.microsoft.com/office/powerpoint/2010/main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3805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3288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6805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66176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6309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015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687085"/>
      </p:ext>
    </p:extLst>
  </p:cSld>
  <p:clrMapOvr>
    <a:masterClrMapping/>
  </p:clrMapOvr>
  <p:transition xmlns:p14="http://schemas.microsoft.com/office/powerpoint/2010/main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8159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0311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019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5345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58968"/>
      </p:ext>
    </p:extLst>
  </p:cSld>
  <p:clrMapOvr>
    <a:masterClrMapping/>
  </p:clrMapOvr>
  <p:transition xmlns:p14="http://schemas.microsoft.com/office/powerpoint/2010/main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6240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5602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3546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7013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5899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5688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068573"/>
      </p:ext>
    </p:extLst>
  </p:cSld>
  <p:clrMapOvr>
    <a:masterClrMapping/>
  </p:clrMapOvr>
  <p:transition xmlns:p14="http://schemas.microsoft.com/office/powerpoint/2010/main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0003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6135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80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57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6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616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BC03B-7E9F-6047-B245-981F6FBCAA30}" type="datetimeFigureOut">
              <a:rPr lang="en-US" smtClean="0"/>
              <a:t>9/29/14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978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ヒラギノ明朝 ProN W3" charset="0"/>
                <a:cs typeface="ヒラギノ明朝 ProN W3" charset="0"/>
                <a:sym typeface="Chalkboard" charset="0"/>
              </a:rPr>
              <a:pPr/>
              <a:t>9/25/14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ヒラギノ明朝 ProN W3" charset="0"/>
                <a:cs typeface="ヒラギノ明朝 ProN W3" charset="0"/>
                <a:sym typeface="Chalkboard" charset="0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51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000" b="1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E9245D88-065D-C341-AD5A-AEA93A4F0DD1}" type="slidenum">
              <a:rPr lang="en-US" smtClean="0">
                <a:solidFill>
                  <a:srgbClr val="0C109A"/>
                </a:solidFill>
                <a:sym typeface="Chalkboard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0C109A"/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85563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E9245D88-065D-C341-AD5A-AEA93A4F0DD1}" type="slidenum">
              <a:rPr lang="en-US" smtClean="0">
                <a:solidFill>
                  <a:srgbClr val="0C109A"/>
                </a:solidFill>
                <a:sym typeface="Chalkboard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0C109A"/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5723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E9245D88-065D-C341-AD5A-AEA93A4F0DD1}" type="slidenum">
              <a:rPr lang="en-US" smtClean="0">
                <a:solidFill>
                  <a:srgbClr val="0C109A"/>
                </a:solidFill>
                <a:sym typeface="Chalkboard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0C109A"/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2379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3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4.xml"/><Relationship Id="rId3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hyperlink" Target="http:db.csail.mit.edu/cstore" TargetMode="External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6.814/6.830 Lecture 8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597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5576" y="0"/>
            <a:ext cx="9169575" cy="1143000"/>
          </a:xfrm>
          <a:solidFill>
            <a:srgbClr val="595959"/>
          </a:solidFill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Column Representation Reduces Scan Time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30" y="1340117"/>
            <a:ext cx="8372469" cy="939517"/>
          </a:xfrm>
        </p:spPr>
        <p:txBody>
          <a:bodyPr/>
          <a:lstStyle/>
          <a:p>
            <a:r>
              <a:rPr lang="en-US" dirty="0" smtClean="0"/>
              <a:t>Idea:  Store each column in a separate file</a:t>
            </a:r>
            <a:endParaRPr lang="en-US" dirty="0"/>
          </a:p>
        </p:txBody>
      </p:sp>
      <p:graphicFrame>
        <p:nvGraphicFramePr>
          <p:cNvPr id="5" name="Group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6053554"/>
              </p:ext>
            </p:extLst>
          </p:nvPr>
        </p:nvGraphicFramePr>
        <p:xfrm>
          <a:off x="3302001" y="2530784"/>
          <a:ext cx="1300162" cy="1460500"/>
        </p:xfrm>
        <a:graphic>
          <a:graphicData uri="http://schemas.openxmlformats.org/drawingml/2006/table">
            <a:tbl>
              <a:tblPr/>
              <a:tblGrid>
                <a:gridCol w="1300162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6" name="Group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1834739"/>
              </p:ext>
            </p:extLst>
          </p:nvPr>
        </p:nvGraphicFramePr>
        <p:xfrm>
          <a:off x="1970088" y="2530784"/>
          <a:ext cx="1298575" cy="1460500"/>
        </p:xfrm>
        <a:graphic>
          <a:graphicData uri="http://schemas.openxmlformats.org/drawingml/2006/table">
            <a:tbl>
              <a:tblPr/>
              <a:tblGrid>
                <a:gridCol w="1298575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7" name="Group 1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126643"/>
              </p:ext>
            </p:extLst>
          </p:nvPr>
        </p:nvGraphicFramePr>
        <p:xfrm>
          <a:off x="4649788" y="2530784"/>
          <a:ext cx="1377950" cy="1460500"/>
        </p:xfrm>
        <a:graphic>
          <a:graphicData uri="http://schemas.openxmlformats.org/drawingml/2006/table">
            <a:tbl>
              <a:tblPr/>
              <a:tblGrid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8" name="Group 1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947657"/>
              </p:ext>
            </p:extLst>
          </p:nvPr>
        </p:nvGraphicFramePr>
        <p:xfrm>
          <a:off x="6059488" y="2530784"/>
          <a:ext cx="1377950" cy="1460500"/>
        </p:xfrm>
        <a:graphic>
          <a:graphicData uri="http://schemas.openxmlformats.org/drawingml/2006/table">
            <a:tbl>
              <a:tblPr/>
              <a:tblGrid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9" name="Group 1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965656"/>
              </p:ext>
            </p:extLst>
          </p:nvPr>
        </p:nvGraphicFramePr>
        <p:xfrm>
          <a:off x="7469188" y="2530784"/>
          <a:ext cx="1377950" cy="1460500"/>
        </p:xfrm>
        <a:graphic>
          <a:graphicData uri="http://schemas.openxmlformats.org/drawingml/2006/table">
            <a:tbl>
              <a:tblPr/>
              <a:tblGrid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10" name="Rectangle 187"/>
          <p:cNvSpPr>
            <a:spLocks/>
          </p:cNvSpPr>
          <p:nvPr/>
        </p:nvSpPr>
        <p:spPr bwMode="auto">
          <a:xfrm>
            <a:off x="4162593" y="1835429"/>
            <a:ext cx="373029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300" b="1" dirty="0">
                <a:solidFill>
                  <a:srgbClr val="837E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Column Representation</a:t>
            </a:r>
            <a:endParaRPr lang="en-US" sz="2300" b="1" dirty="0">
              <a:solidFill>
                <a:srgbClr val="837EFF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endParaRPr lang="en-US" sz="1700" b="1" dirty="0">
              <a:solidFill>
                <a:prstClr val="black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sp>
        <p:nvSpPr>
          <p:cNvPr id="11" name="Line 188"/>
          <p:cNvSpPr>
            <a:spLocks noChangeShapeType="1"/>
          </p:cNvSpPr>
          <p:nvPr/>
        </p:nvSpPr>
        <p:spPr bwMode="auto">
          <a:xfrm rot="10800000">
            <a:off x="1320801" y="3267384"/>
            <a:ext cx="1982787" cy="0"/>
          </a:xfrm>
          <a:prstGeom prst="line">
            <a:avLst/>
          </a:prstGeom>
          <a:noFill/>
          <a:ln w="76200" cap="flat">
            <a:solidFill>
              <a:schemeClr val="tx2">
                <a:lumMod val="40000"/>
                <a:lumOff val="6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Calibri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2" name="Line 189"/>
          <p:cNvSpPr>
            <a:spLocks noChangeShapeType="1"/>
          </p:cNvSpPr>
          <p:nvPr/>
        </p:nvSpPr>
        <p:spPr bwMode="auto">
          <a:xfrm rot="10800000">
            <a:off x="1322388" y="3661084"/>
            <a:ext cx="6159500" cy="0"/>
          </a:xfrm>
          <a:prstGeom prst="line">
            <a:avLst/>
          </a:prstGeom>
          <a:noFill/>
          <a:ln w="76200" cap="flat">
            <a:solidFill>
              <a:schemeClr val="tx2">
                <a:lumMod val="40000"/>
                <a:lumOff val="6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Calibri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3" name="Rectangle 190"/>
          <p:cNvSpPr>
            <a:spLocks/>
          </p:cNvSpPr>
          <p:nvPr/>
        </p:nvSpPr>
        <p:spPr bwMode="auto">
          <a:xfrm>
            <a:off x="181859" y="2805281"/>
            <a:ext cx="15875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700" b="1" dirty="0">
                <a:solidFill>
                  <a:prstClr val="black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Reads Just 3 Columns</a:t>
            </a:r>
            <a:endParaRPr lang="en-US" sz="1700" b="1" dirty="0">
              <a:solidFill>
                <a:prstClr val="black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sp>
        <p:nvSpPr>
          <p:cNvPr id="14" name="Line 192"/>
          <p:cNvSpPr>
            <a:spLocks noChangeShapeType="1"/>
          </p:cNvSpPr>
          <p:nvPr/>
        </p:nvSpPr>
        <p:spPr bwMode="auto">
          <a:xfrm rot="10800000">
            <a:off x="1309688" y="2543484"/>
            <a:ext cx="660400" cy="0"/>
          </a:xfrm>
          <a:prstGeom prst="line">
            <a:avLst/>
          </a:prstGeom>
          <a:noFill/>
          <a:ln w="76200" cap="flat">
            <a:solidFill>
              <a:schemeClr val="tx2">
                <a:lumMod val="40000"/>
                <a:lumOff val="6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Calibri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5" name="Rectangle 193"/>
          <p:cNvSpPr>
            <a:spLocks/>
          </p:cNvSpPr>
          <p:nvPr/>
        </p:nvSpPr>
        <p:spPr bwMode="auto">
          <a:xfrm>
            <a:off x="1970088" y="2530784"/>
            <a:ext cx="1308100" cy="1460500"/>
          </a:xfrm>
          <a:prstGeom prst="rect">
            <a:avLst/>
          </a:prstGeom>
          <a:noFill/>
          <a:ln w="25400" cap="flat">
            <a:solidFill>
              <a:schemeClr val="accent2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Calibri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6" name="Rectangle 194"/>
          <p:cNvSpPr>
            <a:spLocks/>
          </p:cNvSpPr>
          <p:nvPr/>
        </p:nvSpPr>
        <p:spPr bwMode="auto">
          <a:xfrm>
            <a:off x="3290888" y="2530784"/>
            <a:ext cx="1308100" cy="1460500"/>
          </a:xfrm>
          <a:prstGeom prst="rect">
            <a:avLst/>
          </a:prstGeom>
          <a:noFill/>
          <a:ln w="25400" cap="flat">
            <a:solidFill>
              <a:schemeClr val="accent2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Calibri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7" name="Rectangle 195"/>
          <p:cNvSpPr>
            <a:spLocks/>
          </p:cNvSpPr>
          <p:nvPr/>
        </p:nvSpPr>
        <p:spPr bwMode="auto">
          <a:xfrm>
            <a:off x="7456488" y="2530784"/>
            <a:ext cx="1384300" cy="1460500"/>
          </a:xfrm>
          <a:prstGeom prst="rect">
            <a:avLst/>
          </a:prstGeom>
          <a:noFill/>
          <a:ln w="25400" cap="flat">
            <a:solidFill>
              <a:schemeClr val="accent2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Calibri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79875" y="4244780"/>
            <a:ext cx="9141417" cy="18580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dirty="0" smtClean="0">
                <a:solidFill>
                  <a:prstClr val="black"/>
                </a:solidFill>
                <a:latin typeface="Calibri"/>
                <a:sym typeface="Chalkboard" charset="0"/>
              </a:rPr>
              <a:t>Assuming each column is same size, reduces bytes read from disk by factor of 3/5</a:t>
            </a:r>
          </a:p>
          <a:p>
            <a:pPr marL="0" indent="0">
              <a:buFont typeface="Arial"/>
              <a:buNone/>
            </a:pPr>
            <a:endParaRPr lang="en-US" sz="2800" b="1" dirty="0" smtClean="0">
              <a:solidFill>
                <a:prstClr val="black"/>
              </a:solidFill>
              <a:latin typeface="Calibri"/>
              <a:sym typeface="Chalkboard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4987" y="5486400"/>
            <a:ext cx="90190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prstClr val="black"/>
                </a:solidFill>
                <a:latin typeface="Calibri"/>
                <a:ea typeface="ヒラギノ明朝 ProN W3" charset="0"/>
                <a:cs typeface="ヒラギノ明朝 ProN W3" charset="0"/>
                <a:sym typeface="Wingdings"/>
              </a:rPr>
              <a:t>In reality, databases are often 100’s of columns</a:t>
            </a:r>
            <a:endParaRPr lang="en-US" sz="2800" dirty="0">
              <a:solidFill>
                <a:prstClr val="black"/>
              </a:solidFill>
              <a:latin typeface="Calibri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598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410"/>
    </mc:Choice>
    <mc:Fallback xmlns="">
      <p:transition xmlns:p14="http://schemas.microsoft.com/office/powerpoint/2010/main" advTm="5441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utoUpdateAnimBg="0"/>
      <p:bldP spid="11" grpId="0" animBg="1"/>
      <p:bldP spid="12" grpId="0" animBg="1"/>
      <p:bldP spid="13" grpId="0" autoUpdateAnimBg="0"/>
      <p:bldP spid="14" grpId="0" animBg="1"/>
      <p:bldP spid="15" grpId="0" animBg="1"/>
      <p:bldP spid="16" grpId="0" animBg="1"/>
      <p:bldP spid="17" grpId="0" animBg="1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ED7F1-7F3C-FE4B-9D5A-1D7CF2C821CD}" type="slidenum">
              <a:rPr lang="en-US">
                <a:solidFill>
                  <a:srgbClr val="0C109A"/>
                </a:solidFill>
              </a:rPr>
              <a:pPr/>
              <a:t>3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1536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When Are Columns Right?</a:t>
            </a:r>
            <a:endParaRPr lang="en-US" dirty="0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81000" y="1219200"/>
            <a:ext cx="8382000" cy="5410200"/>
          </a:xfrm>
          <a:ln/>
        </p:spPr>
        <p:txBody>
          <a:bodyPr/>
          <a:lstStyle/>
          <a:p>
            <a:pPr marL="698500" indent="-342900">
              <a:buFont typeface="Arial"/>
              <a:buChar char="•"/>
            </a:pPr>
            <a:r>
              <a:rPr lang="en-US" sz="2800" b="1" dirty="0"/>
              <a:t>Warehousing</a:t>
            </a:r>
            <a:r>
              <a:rPr lang="en-US" sz="2800" dirty="0"/>
              <a:t> (OLAP)</a:t>
            </a:r>
          </a:p>
          <a:p>
            <a:pPr marL="1130300" lvl="1" indent="-342900">
              <a:spcBef>
                <a:spcPts val="300"/>
              </a:spcBef>
              <a:buFont typeface="Arial"/>
              <a:buChar char="•"/>
            </a:pPr>
            <a:r>
              <a:rPr lang="en-US" sz="2800" dirty="0"/>
              <a:t>Read-mostly;  batch update</a:t>
            </a:r>
          </a:p>
          <a:p>
            <a:pPr marL="1130300" lvl="1" indent="-342900">
              <a:spcBef>
                <a:spcPts val="300"/>
              </a:spcBef>
              <a:buFont typeface="Arial"/>
              <a:buChar char="•"/>
            </a:pPr>
            <a:r>
              <a:rPr lang="en-US" sz="2800" dirty="0"/>
              <a:t>Queries: Scan and aggregate a few columns</a:t>
            </a:r>
          </a:p>
          <a:p>
            <a:pPr marL="698500" indent="-342900">
              <a:spcBef>
                <a:spcPts val="1200"/>
              </a:spcBef>
              <a:buFont typeface="Arial"/>
              <a:buChar char="•"/>
            </a:pPr>
            <a:r>
              <a:rPr lang="en-US" sz="2800" dirty="0" smtClean="0"/>
              <a:t>Vs</a:t>
            </a:r>
            <a:r>
              <a:rPr lang="en-US" sz="2800" dirty="0"/>
              <a:t>. Transaction Processing (OLTP)</a:t>
            </a:r>
          </a:p>
          <a:p>
            <a:pPr marL="1130300" lvl="1" indent="-342900">
              <a:spcBef>
                <a:spcPts val="300"/>
              </a:spcBef>
              <a:buFont typeface="Arial"/>
              <a:buChar char="•"/>
            </a:pPr>
            <a:r>
              <a:rPr lang="en-US" sz="2800" dirty="0"/>
              <a:t>Write-intensive, mostly single record ops</a:t>
            </a:r>
            <a:r>
              <a:rPr lang="en-US" sz="2800" dirty="0" smtClean="0"/>
              <a:t>.</a:t>
            </a:r>
            <a:endParaRPr lang="en-US" sz="2800" dirty="0"/>
          </a:p>
          <a:p>
            <a:pPr marL="698500" indent="-342900">
              <a:spcBef>
                <a:spcPts val="1200"/>
              </a:spcBef>
              <a:buFont typeface="Arial"/>
              <a:buChar char="•"/>
            </a:pPr>
            <a:r>
              <a:rPr lang="en-US" sz="2800" b="1" dirty="0"/>
              <a:t>Column-stores: OLAP </a:t>
            </a:r>
            <a:r>
              <a:rPr lang="en-US" sz="2800" b="1" dirty="0" smtClean="0"/>
              <a:t>optimized</a:t>
            </a:r>
            <a:endParaRPr lang="en-US" sz="2800" b="1" dirty="0"/>
          </a:p>
          <a:p>
            <a:pPr marL="698500" indent="-342900">
              <a:spcBef>
                <a:spcPts val="1200"/>
              </a:spcBef>
              <a:buFont typeface="Arial"/>
              <a:buChar char="•"/>
            </a:pPr>
            <a:r>
              <a:rPr lang="en-US" sz="2800" dirty="0" smtClean="0"/>
              <a:t>In </a:t>
            </a:r>
            <a:r>
              <a:rPr lang="en-US" sz="2800" dirty="0"/>
              <a:t>practice </a:t>
            </a:r>
            <a:r>
              <a:rPr lang="en-US" sz="2800" dirty="0" smtClean="0"/>
              <a:t>&gt;10x performance </a:t>
            </a:r>
            <a:r>
              <a:rPr lang="en-US" sz="2800" dirty="0"/>
              <a:t>on comparable </a:t>
            </a:r>
            <a:r>
              <a:rPr lang="en-US" sz="2800" dirty="0" smtClean="0"/>
              <a:t>HW, for many real world analytic applications</a:t>
            </a:r>
          </a:p>
          <a:p>
            <a:pPr marL="1130300" lvl="1" indent="-342900">
              <a:spcBef>
                <a:spcPts val="600"/>
              </a:spcBef>
              <a:buFont typeface="Arial"/>
              <a:buChar char="•"/>
            </a:pPr>
            <a:r>
              <a:rPr lang="en-US" sz="2800" dirty="0" smtClean="0"/>
              <a:t>True even if w/ Flash or main memory!</a:t>
            </a:r>
          </a:p>
          <a:p>
            <a:pPr marL="355600" indent="0">
              <a:spcBef>
                <a:spcPts val="300"/>
              </a:spcBef>
              <a:buNone/>
            </a:pPr>
            <a:endParaRPr lang="en-US" sz="2800" i="1" dirty="0" smtClean="0"/>
          </a:p>
          <a:p>
            <a:pPr marL="355600" indent="0" algn="ctr">
              <a:spcBef>
                <a:spcPts val="300"/>
              </a:spcBef>
              <a:buNone/>
            </a:pPr>
            <a:r>
              <a:rPr lang="en-US" sz="2800" i="1" dirty="0" smtClean="0"/>
              <a:t>Different architectures for different workloads</a:t>
            </a:r>
            <a:endParaRPr lang="en-US" sz="2800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850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6360"/>
    </mc:Choice>
    <mc:Fallback xmlns="">
      <p:transition xmlns:p14="http://schemas.microsoft.com/office/powerpoint/2010/main" advTm="13636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 build="p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53200"/>
            <a:ext cx="255588" cy="304800"/>
          </a:xfrm>
        </p:spPr>
        <p:txBody>
          <a:bodyPr/>
          <a:lstStyle/>
          <a:p>
            <a:fld id="{4B19B17F-393D-E64B-B51E-D4364C002708}" type="slidenum">
              <a:rPr lang="en-US">
                <a:solidFill>
                  <a:srgbClr val="0C109A"/>
                </a:solidFill>
              </a:rPr>
              <a:pPr/>
              <a:t>4</a:t>
            </a:fld>
            <a:endParaRPr lang="en-US" dirty="0">
              <a:solidFill>
                <a:srgbClr val="0C109A"/>
              </a:solidFill>
            </a:endParaRPr>
          </a:p>
        </p:txBody>
      </p:sp>
      <p:sp>
        <p:nvSpPr>
          <p:cNvPr id="6144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Write Performance</a:t>
            </a:r>
            <a:endParaRPr lang="en-US" dirty="0"/>
          </a:p>
        </p:txBody>
      </p:sp>
      <p:grpSp>
        <p:nvGrpSpPr>
          <p:cNvPr id="61446" name="Group 6"/>
          <p:cNvGrpSpPr>
            <a:grpSpLocks/>
          </p:cNvGrpSpPr>
          <p:nvPr/>
        </p:nvGrpSpPr>
        <p:grpSpPr bwMode="auto">
          <a:xfrm>
            <a:off x="3632200" y="3276600"/>
            <a:ext cx="1906588" cy="1065213"/>
            <a:chOff x="0" y="0"/>
            <a:chExt cx="1201" cy="671"/>
          </a:xfrm>
        </p:grpSpPr>
        <p:sp>
          <p:nvSpPr>
            <p:cNvPr id="61444" name="Rectangle 4"/>
            <p:cNvSpPr>
              <a:spLocks/>
            </p:cNvSpPr>
            <p:nvPr/>
          </p:nvSpPr>
          <p:spPr bwMode="auto">
            <a:xfrm>
              <a:off x="26" y="186"/>
              <a:ext cx="1128" cy="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Tuple Mover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3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Asynchronous Data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3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 Movement</a:t>
              </a:r>
            </a:p>
          </p:txBody>
        </p:sp>
        <p:sp>
          <p:nvSpPr>
            <p:cNvPr id="61445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sp>
        <p:nvSpPr>
          <p:cNvPr id="61447" name="Rectangle 7"/>
          <p:cNvSpPr>
            <a:spLocks/>
          </p:cNvSpPr>
          <p:nvPr/>
        </p:nvSpPr>
        <p:spPr bwMode="auto">
          <a:xfrm>
            <a:off x="457200" y="4940300"/>
            <a:ext cx="27686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266700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Queries read from both WOS and ROS</a:t>
            </a:r>
          </a:p>
        </p:txBody>
      </p:sp>
      <p:sp>
        <p:nvSpPr>
          <p:cNvPr id="61448" name="Rectangle 8"/>
          <p:cNvSpPr>
            <a:spLocks/>
          </p:cNvSpPr>
          <p:nvPr/>
        </p:nvSpPr>
        <p:spPr bwMode="auto">
          <a:xfrm>
            <a:off x="3429000" y="4635500"/>
            <a:ext cx="2324100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defTabSz="914400" fontAlgn="base">
              <a:spcBef>
                <a:spcPts val="900"/>
              </a:spcBef>
              <a:spcAft>
                <a:spcPct val="0"/>
              </a:spcAft>
            </a:pPr>
            <a:r>
              <a:rPr lang="en-US" b="1" u="sng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Batched</a:t>
            </a:r>
            <a:endParaRPr lang="en-US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algn="ctr" defTabSz="914400" fontAlgn="base">
              <a:spcBef>
                <a:spcPts val="900"/>
              </a:spcBef>
              <a:spcAft>
                <a:spcPct val="0"/>
              </a:spcAft>
            </a:pPr>
            <a:r>
              <a:rPr lang="en-US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Amortizes seeks</a:t>
            </a:r>
          </a:p>
          <a:p>
            <a:pPr algn="ctr" defTabSz="914400" fontAlgn="base">
              <a:spcBef>
                <a:spcPts val="900"/>
              </a:spcBef>
              <a:spcAft>
                <a:spcPct val="0"/>
              </a:spcAft>
            </a:pPr>
            <a:r>
              <a:rPr lang="en-US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Amortizes </a:t>
            </a:r>
            <a:r>
              <a:rPr lang="en-US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recompression</a:t>
            </a:r>
          </a:p>
          <a:p>
            <a:pPr algn="ctr" defTabSz="914400" fontAlgn="base">
              <a:spcBef>
                <a:spcPts val="900"/>
              </a:spcBef>
              <a:spcAft>
                <a:spcPct val="0"/>
              </a:spcAft>
            </a:pPr>
            <a:r>
              <a:rPr lang="en-US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Enables continuous load</a:t>
            </a:r>
            <a:endParaRPr lang="en-US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algn="ctr" defTabSz="914400" fontAlgn="base">
              <a:spcBef>
                <a:spcPts val="900"/>
              </a:spcBef>
              <a:spcAft>
                <a:spcPct val="0"/>
              </a:spcAft>
            </a:pPr>
            <a:endParaRPr lang="en-US" sz="2200" dirty="0">
              <a:solidFill>
                <a:srgbClr val="0C109A"/>
              </a:solidFill>
              <a:latin typeface="Arial"/>
              <a:ea typeface="ＭＳ Ｐゴシック" charset="0"/>
              <a:cs typeface="Arial"/>
              <a:sym typeface="Chalkboard" charset="0"/>
            </a:endParaRPr>
          </a:p>
        </p:txBody>
      </p:sp>
      <p:grpSp>
        <p:nvGrpSpPr>
          <p:cNvPr id="61451" name="Group 11"/>
          <p:cNvGrpSpPr>
            <a:grpSpLocks/>
          </p:cNvGrpSpPr>
          <p:nvPr/>
        </p:nvGrpSpPr>
        <p:grpSpPr bwMode="auto">
          <a:xfrm>
            <a:off x="92075" y="1270000"/>
            <a:ext cx="2324100" cy="1981200"/>
            <a:chOff x="0" y="0"/>
            <a:chExt cx="1464" cy="1248"/>
          </a:xfrm>
        </p:grpSpPr>
        <p:sp>
          <p:nvSpPr>
            <p:cNvPr id="61449" name="AutoShape 9"/>
            <p:cNvSpPr>
              <a:spLocks/>
            </p:cNvSpPr>
            <p:nvPr/>
          </p:nvSpPr>
          <p:spPr bwMode="auto">
            <a:xfrm>
              <a:off x="221" y="320"/>
              <a:ext cx="328" cy="9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0C109A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61450" name="Rectangle 10"/>
            <p:cNvSpPr>
              <a:spLocks/>
            </p:cNvSpPr>
            <p:nvPr/>
          </p:nvSpPr>
          <p:spPr bwMode="auto">
            <a:xfrm>
              <a:off x="0" y="0"/>
              <a:ext cx="1464" cy="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ts val="90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242AFF">
                      <a:lumMod val="60000"/>
                      <a:lumOff val="40000"/>
                    </a:srgbClr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Trickle load: Very Fast Inserts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1663700"/>
            <a:ext cx="3009900" cy="4102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2044700"/>
            <a:ext cx="2514600" cy="2349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670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4233"/>
    </mc:Choice>
    <mc:Fallback xmlns="">
      <p:transition xmlns:p14="http://schemas.microsoft.com/office/powerpoint/2010/main" advTm="6423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7" grpId="0" autoUpdateAnimBg="0"/>
      <p:bldP spid="61448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Rewrite ROS Objects?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534400" cy="4927600"/>
          </a:xfrm>
        </p:spPr>
        <p:txBody>
          <a:bodyPr/>
          <a:lstStyle/>
          <a:p>
            <a:r>
              <a:rPr lang="en-US" dirty="0" smtClean="0"/>
              <a:t>Store multiple ROS objects, instead of just one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Each of which must be scanned to answer a query</a:t>
            </a:r>
          </a:p>
          <a:p>
            <a:r>
              <a:rPr lang="en-US" dirty="0" smtClean="0"/>
              <a:t>Tuple mover writes new objects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Avoids rewriting whole ROS on merge</a:t>
            </a:r>
          </a:p>
          <a:p>
            <a:r>
              <a:rPr lang="en-US" dirty="0" smtClean="0"/>
              <a:t>Periodically merge ROS objects</a:t>
            </a:r>
            <a:r>
              <a:rPr lang="en-US" dirty="0"/>
              <a:t> </a:t>
            </a:r>
            <a:r>
              <a:rPr lang="en-US" dirty="0" smtClean="0"/>
              <a:t>to limit number of distinct objects that must be scanned (like Big Table)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4151" y="5334000"/>
            <a:ext cx="726849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5991" y="5078392"/>
            <a:ext cx="914400" cy="12462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267200"/>
            <a:ext cx="1509609" cy="2057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7791" y="5334000"/>
            <a:ext cx="726849" cy="990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5078392"/>
            <a:ext cx="914400" cy="1246208"/>
          </a:xfrm>
          <a:prstGeom prst="rect">
            <a:avLst/>
          </a:prstGeom>
        </p:spPr>
      </p:pic>
      <p:grpSp>
        <p:nvGrpSpPr>
          <p:cNvPr id="10" name="Group 6"/>
          <p:cNvGrpSpPr>
            <a:grpSpLocks/>
          </p:cNvGrpSpPr>
          <p:nvPr/>
        </p:nvGrpSpPr>
        <p:grpSpPr bwMode="auto">
          <a:xfrm>
            <a:off x="1919391" y="5602514"/>
            <a:ext cx="1143000" cy="460375"/>
            <a:chOff x="0" y="0"/>
            <a:chExt cx="1201" cy="290"/>
          </a:xfrm>
        </p:grpSpPr>
        <p:sp>
          <p:nvSpPr>
            <p:cNvPr id="11" name="Rectangle 4"/>
            <p:cNvSpPr>
              <a:spLocks/>
            </p:cNvSpPr>
            <p:nvPr/>
          </p:nvSpPr>
          <p:spPr bwMode="auto">
            <a:xfrm>
              <a:off x="236" y="135"/>
              <a:ext cx="752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Tuple </a:t>
              </a:r>
              <a:r>
                <a:rPr lang="en-US" sz="16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Mover</a:t>
              </a:r>
              <a:endParaRPr lang="en-US" sz="1600" b="1" dirty="0">
                <a:solidFill>
                  <a:srgbClr val="7C7F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2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91" y="5191330"/>
            <a:ext cx="1143000" cy="106795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-152400" y="6367437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000000"/>
                </a:solidFill>
                <a:latin typeface="Helvetica"/>
                <a:ea typeface="ヒラギノ明朝 ProN W3" charset="0"/>
                <a:cs typeface="ヒラギノ明朝 ProN W3" charset="0"/>
                <a:sym typeface="Chalkboard" charset="0"/>
              </a:rPr>
              <a:t>WOS</a:t>
            </a:r>
            <a:endParaRPr lang="en-US" sz="2800" b="1" dirty="0">
              <a:solidFill>
                <a:srgbClr val="000000"/>
              </a:solidFill>
              <a:latin typeface="Helvetica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181600" y="629849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000000"/>
                </a:solidFill>
                <a:latin typeface="Helvetica"/>
                <a:ea typeface="ヒラギノ明朝 ProN W3" charset="0"/>
                <a:cs typeface="ヒラギノ明朝 ProN W3" charset="0"/>
                <a:sym typeface="Chalkboard" charset="0"/>
              </a:rPr>
              <a:t>ROS</a:t>
            </a:r>
            <a:endParaRPr lang="en-US" sz="2800" b="1" dirty="0">
              <a:solidFill>
                <a:srgbClr val="000000"/>
              </a:solidFill>
              <a:latin typeface="Helvetica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grpSp>
        <p:nvGrpSpPr>
          <p:cNvPr id="19" name="Group 6"/>
          <p:cNvGrpSpPr>
            <a:grpSpLocks/>
          </p:cNvGrpSpPr>
          <p:nvPr/>
        </p:nvGrpSpPr>
        <p:grpSpPr bwMode="auto">
          <a:xfrm>
            <a:off x="3200400" y="4419600"/>
            <a:ext cx="3429000" cy="522288"/>
            <a:chOff x="0" y="0"/>
            <a:chExt cx="1201" cy="329"/>
          </a:xfrm>
        </p:grpSpPr>
        <p:sp>
          <p:nvSpPr>
            <p:cNvPr id="20" name="Rectangle 4"/>
            <p:cNvSpPr>
              <a:spLocks/>
            </p:cNvSpPr>
            <p:nvPr/>
          </p:nvSpPr>
          <p:spPr bwMode="auto">
            <a:xfrm>
              <a:off x="267" y="96"/>
              <a:ext cx="689" cy="23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Older objects</a:t>
              </a:r>
              <a:endParaRPr lang="en-US" sz="2400" b="1" dirty="0">
                <a:solidFill>
                  <a:srgbClr val="7C7F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rgbClr val="FF0000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94508217"/>
      </p:ext>
    </p:extLst>
  </p:cSld>
  <p:clrMapOvr>
    <a:masterClrMapping/>
  </p:clrMapOvr>
  <p:transition xmlns:p14="http://schemas.microsoft.com/office/powerpoint/2010/main" advTm="88205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EDE32-CA58-EC4A-AD6D-F78ED4322E2C}" type="slidenum">
              <a:rPr lang="en-US">
                <a:solidFill>
                  <a:srgbClr val="0C109A"/>
                </a:solidFill>
              </a:rPr>
              <a:pPr/>
              <a:t>6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6246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Retrospective</a:t>
            </a:r>
            <a:endParaRPr lang="en-US" dirty="0"/>
          </a:p>
        </p:txBody>
      </p:sp>
      <p:sp>
        <p:nvSpPr>
          <p:cNvPr id="6246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1371600"/>
            <a:ext cx="8077200" cy="5232400"/>
          </a:xfrm>
          <a:ln/>
        </p:spPr>
        <p:txBody>
          <a:bodyPr/>
          <a:lstStyle/>
          <a:p>
            <a:pPr marL="698500" indent="-342900">
              <a:spcBef>
                <a:spcPts val="600"/>
              </a:spcBef>
            </a:pPr>
            <a:r>
              <a:rPr lang="en-US" sz="2800" dirty="0" smtClean="0"/>
              <a:t>Technology was commercialized as </a:t>
            </a:r>
            <a:r>
              <a:rPr lang="en-US" sz="2800" dirty="0" err="1" smtClean="0"/>
              <a:t>Vertica</a:t>
            </a:r>
            <a:r>
              <a:rPr lang="en-US" sz="2800" dirty="0" smtClean="0"/>
              <a:t>, acquired by HP in 2011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sz="2800" dirty="0" smtClean="0"/>
              <a:t>Largest customers managing 5+ </a:t>
            </a:r>
            <a:r>
              <a:rPr lang="en-US" sz="2800" dirty="0" err="1" smtClean="0"/>
              <a:t>Pbytes</a:t>
            </a:r>
            <a:endParaRPr lang="en-US" sz="2800" dirty="0" smtClean="0"/>
          </a:p>
          <a:p>
            <a:pPr marL="1130300" lvl="1" indent="-342900">
              <a:spcBef>
                <a:spcPts val="600"/>
              </a:spcBef>
            </a:pPr>
            <a:endParaRPr lang="en-US" sz="2800" dirty="0" smtClean="0"/>
          </a:p>
          <a:p>
            <a:pPr marL="698500" indent="-342900">
              <a:spcBef>
                <a:spcPts val="600"/>
              </a:spcBef>
            </a:pPr>
            <a:r>
              <a:rPr lang="en-US" sz="2800" dirty="0" smtClean="0"/>
              <a:t>Column-stores are now offered by all vendors, including Oracle, Microsoft, and IBM</a:t>
            </a:r>
          </a:p>
          <a:p>
            <a:pPr marL="698500" indent="-342900">
              <a:spcBef>
                <a:spcPts val="600"/>
              </a:spcBef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6633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893"/>
    </mc:Choice>
    <mc:Fallback xmlns="">
      <p:transition xmlns:p14="http://schemas.microsoft.com/office/powerpoint/2010/main" advTm="408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9B14C-AB84-3D44-97F0-882AC5E3B928}" type="slidenum">
              <a:rPr lang="en-US">
                <a:solidFill>
                  <a:srgbClr val="0C109A"/>
                </a:solidFill>
              </a:rPr>
              <a:pPr/>
              <a:t>7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64513" name="Rectangle 1"/>
          <p:cNvSpPr>
            <a:spLocks noGrp="1" noChangeArrowheads="1"/>
          </p:cNvSpPr>
          <p:nvPr>
            <p:ph type="title"/>
          </p:nvPr>
        </p:nvSpPr>
        <p:spPr>
          <a:xfrm>
            <a:off x="-25400" y="-63500"/>
            <a:ext cx="9182100" cy="1104900"/>
          </a:xfrm>
          <a:ln/>
        </p:spPr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431800" y="673100"/>
            <a:ext cx="9359900" cy="6413500"/>
          </a:xfrm>
          <a:ln/>
        </p:spPr>
        <p:txBody>
          <a:bodyPr/>
          <a:lstStyle/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1130300" lvl="1" indent="-342900">
              <a:spcBef>
                <a:spcPts val="600"/>
              </a:spcBef>
            </a:pPr>
            <a:r>
              <a:rPr lang="en-US" dirty="0"/>
              <a:t>C-Store </a:t>
            </a:r>
            <a:r>
              <a:rPr lang="en-US" dirty="0" smtClean="0"/>
              <a:t>is a “next gen” column-oriented databases</a:t>
            </a:r>
            <a:endParaRPr lang="en-US" dirty="0"/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1130300" lvl="1" indent="-342900">
              <a:spcBef>
                <a:spcPts val="600"/>
              </a:spcBef>
            </a:pPr>
            <a:r>
              <a:rPr lang="en-US" dirty="0"/>
              <a:t>Key </a:t>
            </a:r>
            <a:r>
              <a:rPr lang="en-US" dirty="0" smtClean="0"/>
              <a:t>New Ideas</a:t>
            </a:r>
            <a:r>
              <a:rPr lang="en-US" dirty="0"/>
              <a:t>: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 smtClean="0"/>
              <a:t>Late </a:t>
            </a:r>
            <a:r>
              <a:rPr lang="en-US" dirty="0"/>
              <a:t>materialization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/>
              <a:t>Compression &amp; direct operation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 smtClean="0"/>
              <a:t>Fast load via “write optimized store”</a:t>
            </a:r>
            <a:endParaRPr lang="en-US" dirty="0"/>
          </a:p>
          <a:p>
            <a:pPr marL="1549400" lvl="2" indent="-342900">
              <a:spcBef>
                <a:spcPts val="600"/>
              </a:spcBef>
            </a:pPr>
            <a:endParaRPr lang="en-US" dirty="0"/>
          </a:p>
          <a:p>
            <a:pPr marL="1130300" lvl="1" indent="-342900">
              <a:spcBef>
                <a:spcPts val="600"/>
              </a:spcBef>
            </a:pPr>
            <a:r>
              <a:rPr lang="en-US" dirty="0"/>
              <a:t>Row-stores do a poor job of emulation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/>
              <a:t>Need better support for compression, late materialization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/>
              <a:t>Need support for narrow tuples, efficient merge joins</a:t>
            </a:r>
          </a:p>
          <a:p>
            <a:pPr marL="1206500" lvl="2" indent="0">
              <a:spcBef>
                <a:spcPts val="600"/>
              </a:spcBef>
              <a:buNone/>
            </a:pPr>
            <a:endParaRPr lang="en-US" dirty="0"/>
          </a:p>
          <a:p>
            <a:pPr marL="1206500" lvl="2" indent="0">
              <a:spcBef>
                <a:spcPts val="600"/>
              </a:spcBef>
              <a:buNone/>
            </a:pPr>
            <a:r>
              <a:rPr lang="en-US" dirty="0" smtClean="0"/>
              <a:t>C</a:t>
            </a:r>
            <a:r>
              <a:rPr lang="en-US" dirty="0"/>
              <a:t>-Store:  </a:t>
            </a:r>
            <a:r>
              <a:rPr lang="en-US" u="sng" dirty="0">
                <a:hlinkClick r:id="rId4"/>
              </a:rPr>
              <a:t>http</a:t>
            </a:r>
            <a:r>
              <a:rPr lang="en-US" u="sng" dirty="0" smtClean="0">
                <a:hlinkClick r:id="rId4"/>
              </a:rPr>
              <a:t>://db.csail.mit.edu</a:t>
            </a:r>
            <a:r>
              <a:rPr lang="en-US" u="sng" dirty="0">
                <a:hlinkClick r:id="rId4"/>
              </a:rPr>
              <a:t>/cstore</a:t>
            </a:r>
            <a:endParaRPr lang="en-US" u="sng" dirty="0"/>
          </a:p>
        </p:txBody>
      </p:sp>
      <p:sp>
        <p:nvSpPr>
          <p:cNvPr id="64515" name="Text Box 3"/>
          <p:cNvSpPr txBox="1">
            <a:spLocks noChangeArrowheads="1"/>
          </p:cNvSpPr>
          <p:nvPr/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fld id="{CEC29B62-AF98-6145-AA47-EEF78B3BC790}" type="slidenum">
              <a:rPr lang="en-US" sz="1400">
                <a:solidFill>
                  <a:srgbClr val="0C109A"/>
                </a:solidFill>
                <a:latin typeface="Arial"/>
                <a:cs typeface="Arial"/>
                <a:sym typeface="Chalkboard" charset="0"/>
              </a:rPr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 sz="1400" dirty="0">
              <a:solidFill>
                <a:srgbClr val="0C109A"/>
              </a:solidFill>
              <a:latin typeface="Arial"/>
              <a:cs typeface="Arial"/>
              <a:sym typeface="Chalkboard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742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9081"/>
    </mc:Choice>
    <mc:Fallback xmlns="">
      <p:transition xmlns:p14="http://schemas.microsoft.com/office/powerpoint/2010/main" advTm="2908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14" grpId="0" build="p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Break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17500" indent="0">
              <a:buNone/>
            </a:pPr>
            <a:r>
              <a:rPr lang="en-US" dirty="0"/>
              <a:t>p</a:t>
            </a:r>
            <a:r>
              <a:rPr lang="en-US" dirty="0" smtClean="0"/>
              <a:t>gadmin3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8E176-E320-3741-B26E-07D550E26C9C}" type="slidenum">
              <a:rPr lang="en-US" smtClean="0">
                <a:solidFill>
                  <a:srgbClr val="0C109A"/>
                </a:solidFill>
              </a:rPr>
              <a:pPr/>
              <a:t>8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046378"/>
      </p:ext>
    </p:extLst>
  </p:cSld>
  <p:clrMapOvr>
    <a:masterClrMapping/>
  </p:clrMapOvr>
  <p:transition xmlns:p14="http://schemas.microsoft.com/office/powerpoint/2010/main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1.1|0.5|0.5|0.7|0.7|3.8|0.9|1.5|1.4|7|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78.1|14.9|2.7|26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12.2|3.2|9.3|12.7|5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0.6|23.1|28.2|6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404</Words>
  <Application>Microsoft Macintosh PowerPoint</Application>
  <PresentationFormat>On-screen Show (4:3)</PresentationFormat>
  <Paragraphs>90</Paragraphs>
  <Slides>8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Office Theme</vt:lpstr>
      <vt:lpstr>2_Office Theme</vt:lpstr>
      <vt:lpstr>Title &amp; Bullets</vt:lpstr>
      <vt:lpstr>1_Title &amp; Bullets</vt:lpstr>
      <vt:lpstr>2_Title &amp; Bullets</vt:lpstr>
      <vt:lpstr>6.814/6.830 Lecture 8</vt:lpstr>
      <vt:lpstr>Column Representation Reduces Scan Time</vt:lpstr>
      <vt:lpstr>When Are Columns Right?</vt:lpstr>
      <vt:lpstr>Write Performance</vt:lpstr>
      <vt:lpstr>When to Rewrite ROS Objects?</vt:lpstr>
      <vt:lpstr>Retrospective</vt:lpstr>
      <vt:lpstr>Summary</vt:lpstr>
      <vt:lpstr>Study Break </vt:lpstr>
    </vt:vector>
  </TitlesOfParts>
  <Company>MIT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6.830 Lecture 8</dc:title>
  <dc:creator>Sam Madden</dc:creator>
  <cp:lastModifiedBy>Sam Madden</cp:lastModifiedBy>
  <cp:revision>3</cp:revision>
  <dcterms:created xsi:type="dcterms:W3CDTF">2014-09-29T13:04:27Z</dcterms:created>
  <dcterms:modified xsi:type="dcterms:W3CDTF">2014-09-29T17:51:57Z</dcterms:modified>
</cp:coreProperties>
</file>

<file path=docProps/thumbnail.jpeg>
</file>